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326" r:id="rId4"/>
    <p:sldId id="325" r:id="rId5"/>
    <p:sldId id="327" r:id="rId6"/>
    <p:sldId id="258" r:id="rId7"/>
    <p:sldId id="259" r:id="rId8"/>
    <p:sldId id="263" r:id="rId9"/>
    <p:sldId id="264" r:id="rId10"/>
    <p:sldId id="265" r:id="rId11"/>
    <p:sldId id="266" r:id="rId12"/>
    <p:sldId id="309" r:id="rId13"/>
    <p:sldId id="267" r:id="rId14"/>
    <p:sldId id="268" r:id="rId15"/>
    <p:sldId id="296" r:id="rId16"/>
    <p:sldId id="297" r:id="rId17"/>
    <p:sldId id="315" r:id="rId18"/>
    <p:sldId id="294" r:id="rId19"/>
    <p:sldId id="298" r:id="rId20"/>
    <p:sldId id="295" r:id="rId21"/>
    <p:sldId id="310" r:id="rId22"/>
    <p:sldId id="305" r:id="rId23"/>
    <p:sldId id="306" r:id="rId24"/>
    <p:sldId id="311" r:id="rId25"/>
    <p:sldId id="312" r:id="rId26"/>
    <p:sldId id="307" r:id="rId27"/>
    <p:sldId id="308" r:id="rId28"/>
    <p:sldId id="313" r:id="rId29"/>
    <p:sldId id="314" r:id="rId30"/>
    <p:sldId id="316" r:id="rId31"/>
    <p:sldId id="301" r:id="rId32"/>
    <p:sldId id="271" r:id="rId33"/>
    <p:sldId id="300" r:id="rId34"/>
    <p:sldId id="304" r:id="rId35"/>
    <p:sldId id="302" r:id="rId36"/>
    <p:sldId id="303" r:id="rId37"/>
    <p:sldId id="317" r:id="rId38"/>
    <p:sldId id="274" r:id="rId39"/>
    <p:sldId id="319" r:id="rId40"/>
    <p:sldId id="320" r:id="rId41"/>
    <p:sldId id="321" r:id="rId42"/>
    <p:sldId id="324" r:id="rId43"/>
    <p:sldId id="337" r:id="rId44"/>
    <p:sldId id="322" r:id="rId45"/>
    <p:sldId id="323" r:id="rId46"/>
    <p:sldId id="318" r:id="rId47"/>
    <p:sldId id="291" r:id="rId48"/>
    <p:sldId id="329" r:id="rId49"/>
    <p:sldId id="330" r:id="rId50"/>
    <p:sldId id="334" r:id="rId51"/>
    <p:sldId id="333" r:id="rId52"/>
    <p:sldId id="335" r:id="rId53"/>
    <p:sldId id="331" r:id="rId54"/>
    <p:sldId id="338" r:id="rId55"/>
    <p:sldId id="287" r:id="rId56"/>
    <p:sldId id="289" r:id="rId57"/>
    <p:sldId id="340" r:id="rId58"/>
    <p:sldId id="293" r:id="rId59"/>
    <p:sldId id="275" r:id="rId60"/>
    <p:sldId id="341" r:id="rId61"/>
    <p:sldId id="33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6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9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0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6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3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8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CBF61-B952-4E01-BA97-F94183DE2F7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F37D3-23F9-4A65-88E2-B88245EED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/r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/ma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doc/manuals/r-release/R-exts.html" TargetMode="External"/><Relationship Id="rId3" Type="http://schemas.openxmlformats.org/officeDocument/2006/relationships/hyperlink" Target="http://web.mit.edu/insong/www/pdf/rpackage_instructions.pdf" TargetMode="External"/><Relationship Id="rId7" Type="http://schemas.openxmlformats.org/officeDocument/2006/relationships/hyperlink" Target="http://tinyheero.github.io/jekyll/update/2015/07/26/making-your-first-R-package.html" TargetMode="External"/><Relationship Id="rId2" Type="http://schemas.openxmlformats.org/officeDocument/2006/relationships/hyperlink" Target="https://www.analyticsvidhya.com/blog/2017/03/create-packages-r-cran-git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545.com/packages00_index.html" TargetMode="External"/><Relationship Id="rId5" Type="http://schemas.openxmlformats.org/officeDocument/2006/relationships/hyperlink" Target="http://kbroman.org/pkg_primer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hilaryparker.com/2014/04/29/writing-an-r-package-from-scratch/" TargetMode="External"/><Relationship Id="rId9" Type="http://schemas.openxmlformats.org/officeDocument/2006/relationships/hyperlink" Target="http://r-pkgs.had.co.nz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Reproducible Research: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Writing an R Package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95800"/>
            <a:ext cx="6400800" cy="1752600"/>
          </a:xfrm>
        </p:spPr>
        <p:txBody>
          <a:bodyPr/>
          <a:lstStyle/>
          <a:p>
            <a:r>
              <a:rPr lang="en-US" dirty="0" smtClean="0"/>
              <a:t>Prof James P </a:t>
            </a:r>
            <a:r>
              <a:rPr lang="en-US" dirty="0" smtClean="0"/>
              <a:t>Curley</a:t>
            </a:r>
          </a:p>
          <a:p>
            <a:r>
              <a:rPr lang="en-US" smtClean="0"/>
              <a:t>jc3181@columbia.edu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566362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jalapic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7" y="1066800"/>
            <a:ext cx="804188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28600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Directory  &gt;  R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9" y="1066800"/>
            <a:ext cx="874731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443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Choose a package name and a folder location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59777" y="6248400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“packrat”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988669" cy="33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81000"/>
            <a:ext cx="300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should see this happen….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7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46514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228600"/>
            <a:ext cx="833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Several Files will be auto-generated in your folder like this:    (I’ll explain what these 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29400" y="4343400"/>
            <a:ext cx="23097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If package uses functions from other packages, include them in the “Imports” section.</a:t>
            </a:r>
          </a:p>
          <a:p>
            <a:endParaRPr lang="en-US" sz="1600" dirty="0"/>
          </a:p>
          <a:p>
            <a:r>
              <a:rPr lang="en-US" sz="1400" dirty="0" smtClean="0"/>
              <a:t>It’s</a:t>
            </a:r>
            <a:r>
              <a:rPr lang="en-US" sz="1600" dirty="0" smtClean="0"/>
              <a:t> better in most cases to put them in “Imports” rather than “Depends”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-4465"/>
            <a:ext cx="422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Populate  the DESCRIPTION file: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4953000" y="164068"/>
            <a:ext cx="398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http://r-pkgs.had.co.nz/description.html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762000"/>
            <a:ext cx="6019799" cy="194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028046"/>
            <a:ext cx="6019799" cy="38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190" y="457200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this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754868"/>
            <a:ext cx="22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something like this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82688"/>
            <a:ext cx="7916863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2835" y="162580"/>
            <a:ext cx="4372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Add .R functions to R folder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990600" y="6019800"/>
            <a:ext cx="726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r-pkgs.had.co.nz/r.html</a:t>
            </a:r>
            <a:r>
              <a:rPr lang="en-US" dirty="0" smtClean="0"/>
              <a:t> for advice on code style and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990600"/>
            <a:ext cx="7621587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2835" y="162580"/>
            <a:ext cx="7824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Add </a:t>
            </a:r>
            <a:r>
              <a:rPr lang="en-US" sz="2800" b="1" dirty="0" err="1" smtClean="0"/>
              <a:t>roxygen</a:t>
            </a:r>
            <a:r>
              <a:rPr lang="en-US" sz="2800" b="1" dirty="0" smtClean="0"/>
              <a:t> comments to top of .R functions script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154142" y="6324600"/>
            <a:ext cx="678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r-pkgs.had.co.nz/man.html</a:t>
            </a:r>
            <a:r>
              <a:rPr lang="en-US" dirty="0" smtClean="0"/>
              <a:t> for style guide and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4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237595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title 	</a:t>
            </a:r>
            <a:r>
              <a:rPr lang="en-US" sz="2000" dirty="0" smtClean="0"/>
              <a:t>	= title </a:t>
            </a:r>
            <a:r>
              <a:rPr lang="en-US" sz="2000" dirty="0"/>
              <a:t>of the </a:t>
            </a:r>
            <a:r>
              <a:rPr lang="en-US" sz="2000" dirty="0" smtClean="0"/>
              <a:t>function.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description </a:t>
            </a:r>
            <a:r>
              <a:rPr lang="en-US" sz="2000" dirty="0" smtClean="0"/>
              <a:t>	= detailed </a:t>
            </a:r>
            <a:r>
              <a:rPr lang="en-US" sz="2000" dirty="0"/>
              <a:t>explanation of what the </a:t>
            </a:r>
            <a:r>
              <a:rPr lang="en-US" sz="2000" dirty="0" smtClean="0"/>
              <a:t>package does</a:t>
            </a:r>
            <a:r>
              <a:rPr lang="en-US" sz="2000" dirty="0"/>
              <a:t>.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param</a:t>
            </a:r>
            <a:r>
              <a:rPr lang="en-US" sz="2000" dirty="0" smtClean="0">
                <a:solidFill>
                  <a:srgbClr val="FF0000"/>
                </a:solidFill>
              </a:rPr>
              <a:t> 	</a:t>
            </a:r>
            <a:r>
              <a:rPr lang="en-US" sz="2000" dirty="0" smtClean="0"/>
              <a:t>	= parameters/arguments in function. You </a:t>
            </a:r>
            <a:r>
              <a:rPr lang="en-US" sz="2000" dirty="0"/>
              <a:t>can use multiple </a:t>
            </a:r>
            <a:r>
              <a:rPr lang="en-US" sz="2000" dirty="0" smtClean="0"/>
              <a:t>		   ‘</a:t>
            </a:r>
            <a:r>
              <a:rPr lang="en-US" sz="2000" dirty="0" err="1" smtClean="0"/>
              <a:t>param</a:t>
            </a:r>
            <a:r>
              <a:rPr lang="en-US" sz="2000" dirty="0" smtClean="0"/>
              <a:t>’ return = what object the function</a:t>
            </a:r>
            <a:r>
              <a:rPr lang="en-US" sz="2000" dirty="0"/>
              <a:t> </a:t>
            </a:r>
            <a:r>
              <a:rPr lang="en-US" sz="2000" dirty="0" smtClean="0"/>
              <a:t>returns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importFrom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	= functions you need from other packages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examples </a:t>
            </a:r>
            <a:r>
              <a:rPr lang="en-US" sz="2000" dirty="0" smtClean="0"/>
              <a:t>	= sample code (keep it small)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section	</a:t>
            </a:r>
            <a:r>
              <a:rPr lang="en-US" sz="2000" dirty="0" smtClean="0"/>
              <a:t>	= anything else relevant that you might want to add</a:t>
            </a:r>
            <a:endParaRPr lang="en-US" sz="2000" dirty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export 	</a:t>
            </a:r>
            <a:r>
              <a:rPr lang="en-US" sz="2000" dirty="0" smtClean="0"/>
              <a:t>	= function to export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28600"/>
            <a:ext cx="266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roxygen</a:t>
            </a:r>
            <a:r>
              <a:rPr lang="en-US" sz="2400" b="1" dirty="0" smtClean="0"/>
              <a:t> comments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42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228600"/>
            <a:ext cx="736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Add .R functions to R folder and add </a:t>
            </a:r>
            <a:r>
              <a:rPr lang="en-US" sz="2400" b="1" dirty="0" err="1" smtClean="0"/>
              <a:t>roxygen</a:t>
            </a:r>
            <a:r>
              <a:rPr lang="en-US" sz="2400" b="1" dirty="0" smtClean="0"/>
              <a:t> comments </a:t>
            </a:r>
            <a:endParaRPr lang="en-US" sz="24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991600" cy="363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062" y="5486400"/>
            <a:ext cx="368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functions with name of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228600"/>
            <a:ext cx="303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 for next function …</a:t>
            </a:r>
            <a:endParaRPr lang="en-US" sz="24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382000" cy="441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18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will be available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twitter.com/</a:t>
            </a:r>
            <a:r>
              <a:rPr lang="en-US" dirty="0" err="1" smtClean="0"/>
              <a:t>jalapic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GitHub.com/</a:t>
            </a:r>
            <a:r>
              <a:rPr lang="en-US" dirty="0" err="1" smtClean="0"/>
              <a:t>jalapic</a:t>
            </a:r>
            <a:r>
              <a:rPr lang="en-US" dirty="0" smtClean="0"/>
              <a:t>/</a:t>
            </a:r>
            <a:r>
              <a:rPr lang="en-US" dirty="0" err="1" smtClean="0"/>
              <a:t>RPackage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8" y="1295400"/>
            <a:ext cx="875822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228600"/>
            <a:ext cx="1806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Keep going…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248400"/>
            <a:ext cx="636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</a:t>
            </a:r>
            <a:r>
              <a:rPr lang="en-US" dirty="0" err="1" smtClean="0"/>
              <a:t>load_all</a:t>
            </a:r>
            <a:r>
              <a:rPr lang="en-US" dirty="0" smtClean="0"/>
              <a:t>()    [or </a:t>
            </a:r>
            <a:r>
              <a:rPr lang="en-US" dirty="0" err="1" smtClean="0"/>
              <a:t>Ctl</a:t>
            </a:r>
            <a:r>
              <a:rPr lang="en-US" dirty="0" smtClean="0"/>
              <a:t>/</a:t>
            </a:r>
            <a:r>
              <a:rPr lang="en-US" dirty="0" err="1" smtClean="0"/>
              <a:t>Cmd</a:t>
            </a:r>
            <a:r>
              <a:rPr lang="en-US" dirty="0" smtClean="0"/>
              <a:t> + Shift + L] will load the package.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66800" y="57150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638" y="5486400"/>
            <a:ext cx="90678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60253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04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Load .R files  …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770700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Fix error 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4" y="3144305"/>
            <a:ext cx="7057402" cy="12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4" y="5029200"/>
            <a:ext cx="794543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4083" y="6107668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We’re good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files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657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don’t want a file – remove it’s .R file and its .Rd file (if it exists).</a:t>
            </a:r>
          </a:p>
          <a:p>
            <a:r>
              <a:rPr lang="en-US" dirty="0" smtClean="0"/>
              <a:t>Easiest way is with the Delete icon in Files window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73563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0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documentation</a:t>
            </a:r>
            <a:br>
              <a:rPr lang="en-US" dirty="0" smtClean="0"/>
            </a:br>
            <a:r>
              <a:rPr lang="en-US" dirty="0" smtClean="0"/>
              <a:t>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0" y="1600200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::document()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6" y="2438400"/>
            <a:ext cx="7848600" cy="144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7" y="4114800"/>
            <a:ext cx="672623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6367110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now have docs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5" y="1770062"/>
            <a:ext cx="4447576" cy="493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4267" y="203182"/>
            <a:ext cx="254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 them out with “?”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57250"/>
            <a:ext cx="44481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9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wh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47687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8688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486400"/>
            <a:ext cx="26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mean ??? </a:t>
            </a:r>
          </a:p>
        </p:txBody>
      </p:sp>
    </p:spTree>
    <p:extLst>
      <p:ext uri="{BB962C8B-B14F-4D97-AF65-F5344CB8AC3E}">
        <p14:creationId xmlns:p14="http://schemas.microsoft.com/office/powerpoint/2010/main" val="23960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77" y="2389659"/>
            <a:ext cx="6523524" cy="409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0815" y="1981200"/>
            <a:ext cx="629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the NAMESPACE looked like on initial package set up: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6" y="2667000"/>
            <a:ext cx="8688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981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it: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82" y="3048000"/>
            <a:ext cx="64690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7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53530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09600"/>
            <a:ext cx="2488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 as </a:t>
            </a:r>
            <a:r>
              <a:rPr lang="en-US" sz="2400" b="1" dirty="0" err="1" smtClean="0"/>
              <a:t>Yihui</a:t>
            </a:r>
            <a:r>
              <a:rPr lang="en-US" sz="2400" b="1" dirty="0" smtClean="0"/>
              <a:t> says …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24000"/>
            <a:ext cx="700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 .Rd files we just made,  Delete the NAMESPACE,  problem fixed !!!</a:t>
            </a:r>
            <a:endParaRPr lang="en-US" dirty="0"/>
          </a:p>
        </p:txBody>
      </p:sp>
      <p:pic>
        <p:nvPicPr>
          <p:cNvPr id="11268" name="Picture 4" descr="Image result for fistpump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95800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914400"/>
            <a:ext cx="7164387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228600"/>
            <a:ext cx="54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That’s better – it should have  the “do not edit by hand”</a:t>
            </a:r>
          </a:p>
        </p:txBody>
      </p:sp>
    </p:spTree>
    <p:extLst>
      <p:ext uri="{BB962C8B-B14F-4D97-AF65-F5344CB8AC3E}">
        <p14:creationId xmlns:p14="http://schemas.microsoft.com/office/powerpoint/2010/main" val="29401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28600"/>
            <a:ext cx="42926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914400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devtools</a:t>
            </a:r>
            <a:r>
              <a:rPr lang="en-US" dirty="0" smtClean="0"/>
              <a:t>::document()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04800"/>
            <a:ext cx="407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every new .R file you will need to run: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828800"/>
            <a:ext cx="84521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generate your documentation.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will also need to run it if you change the information in any .R file</a:t>
            </a:r>
          </a:p>
          <a:p>
            <a:r>
              <a:rPr lang="en-US" dirty="0" smtClean="0"/>
              <a:t>- This often happens after you run CHECKS and realize you made some errors in the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u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5900"/>
            <a:ext cx="7239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/>
              <a:t>&gt; Configure Build Tools.</a:t>
            </a:r>
          </a:p>
        </p:txBody>
      </p:sp>
      <p:pic>
        <p:nvPicPr>
          <p:cNvPr id="7172" name="Picture 4" descr="https://s3-ap-south-1.amazonaws.com/av-blog-media/wp-content/uploads/2017/03/20070057/R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2959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7200" y="15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Now check the “Generate documentation with </a:t>
            </a:r>
            <a:r>
              <a:rPr lang="en-US" dirty="0" err="1"/>
              <a:t>Roxygen</a:t>
            </a:r>
            <a:r>
              <a:rPr lang="en-US" dirty="0"/>
              <a:t>” option and put “–as-</a:t>
            </a:r>
            <a:r>
              <a:rPr lang="en-US" dirty="0" err="1"/>
              <a:t>cran</a:t>
            </a:r>
            <a:r>
              <a:rPr lang="en-US" dirty="0"/>
              <a:t>” under Check Package space to simulate the CRAN package checking and testing.</a:t>
            </a:r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3858061" cy="236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854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Configure Build Tools …</a:t>
            </a:r>
            <a:r>
              <a:rPr lang="en-US" dirty="0" smtClean="0"/>
              <a:t>   (this is for CRAN checks so not entirely necessary for all)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36" y="1473200"/>
            <a:ext cx="5009367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352800" y="4038600"/>
            <a:ext cx="1905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73170" y="4864858"/>
            <a:ext cx="17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Add:     --as-</a:t>
            </a:r>
            <a:r>
              <a:rPr lang="en-US" dirty="0" err="1" smtClean="0"/>
              <a:t>cran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20682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35811"/>
            <a:ext cx="239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Build &amp; Reload</a:t>
            </a:r>
            <a:endParaRPr lang="en-US" sz="28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397421"/>
            <a:ext cx="3048000" cy="112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48734"/>
            <a:ext cx="736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should be able to start using your functions now like a regular package:</a:t>
            </a:r>
            <a:endParaRPr 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158875"/>
            <a:ext cx="622141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mage result for high fives all roun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6895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1626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28600"/>
            <a:ext cx="62565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Often you will want to add data to the package: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examples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users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94454"/>
            <a:ext cx="5716587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994292"/>
            <a:ext cx="705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It’s worth checking that the working directory is your project at this point: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069137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1600200"/>
            <a:ext cx="517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Load “caribou.csv” into Global Environment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842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Here’s how to make a data file available to users of your package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3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9" y="1219200"/>
            <a:ext cx="892651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172200"/>
            <a:ext cx="335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Wickham &amp; </a:t>
            </a:r>
            <a:r>
              <a:rPr lang="en-US" dirty="0" err="1" smtClean="0"/>
              <a:t>Grolemund</a:t>
            </a:r>
            <a:r>
              <a:rPr lang="en-US" dirty="0" smtClean="0"/>
              <a:t>  /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47935"/>
            <a:ext cx="752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Research Workflow – ideally automated and reproducible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31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45339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1" y="228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you’re following this tutorial and using “packrat”, and you import using the </a:t>
            </a:r>
            <a:r>
              <a:rPr lang="en-US" dirty="0" err="1" smtClean="0"/>
              <a:t>Rstudio</a:t>
            </a:r>
            <a:r>
              <a:rPr lang="en-US" dirty="0" smtClean="0"/>
              <a:t> dropdown menu you will get this prompt:   Hit “YES”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3810000"/>
            <a:ext cx="754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could also import your data file in any other way to your working directory</a:t>
            </a:r>
          </a:p>
          <a:p>
            <a:r>
              <a:rPr lang="en-US" dirty="0" smtClean="0"/>
              <a:t>that you are comfortable with.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414166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524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Importing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66730"/>
            <a:ext cx="7002463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2400" y="3714750"/>
            <a:ext cx="427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The “m” is the object we used to test our function earlier</a:t>
            </a:r>
            <a:endParaRPr lang="en-US" sz="1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"/>
            <a:ext cx="412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should be in your Global Environment …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371600" y="3090730"/>
            <a:ext cx="2514600" cy="666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62000" y="2971800"/>
            <a:ext cx="457200" cy="2209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413" y="5204800"/>
            <a:ext cx="803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object should have the name that you want it to be called in your package.</a:t>
            </a:r>
          </a:p>
          <a:p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70" y="2760292"/>
            <a:ext cx="39909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1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339138" cy="334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3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0708" y="32189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</a:t>
            </a: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use_data</a:t>
            </a:r>
            <a:r>
              <a:rPr lang="en-US" altLang="en-US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()</a:t>
            </a:r>
            <a:endParaRPr lang="en-US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3067009"/>
            <a:ext cx="400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 smtClean="0"/>
              <a:t>use_data</a:t>
            </a:r>
            <a:r>
              <a:rPr lang="en-US" dirty="0" smtClean="0"/>
              <a:t>(</a:t>
            </a:r>
            <a:r>
              <a:rPr lang="en-US" dirty="0" err="1" smtClean="0"/>
              <a:t>caribou,overwrite</a:t>
            </a:r>
            <a:r>
              <a:rPr lang="en-US" dirty="0" smtClean="0"/>
              <a:t>=T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"/>
            <a:ext cx="4459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Creating our first data object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2001" y="13716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Will  create a “DATA” folder</a:t>
            </a:r>
          </a:p>
          <a:p>
            <a:pPr marL="342900" indent="-342900">
              <a:buAutoNum type="arabicPeriod"/>
            </a:pPr>
            <a:r>
              <a:rPr lang="en-US" dirty="0" smtClean="0"/>
              <a:t>Will save the object as a “.</a:t>
            </a:r>
            <a:r>
              <a:rPr lang="en-US" dirty="0" err="1" smtClean="0"/>
              <a:t>rda</a:t>
            </a:r>
            <a:r>
              <a:rPr lang="en-US" dirty="0" smtClean="0"/>
              <a:t>” file in the DATA folder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“overwrite=T” to replace an existing file of same name (or just add file if no file of that name)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8745299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3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42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file should now be in the “DATA” folder: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69548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5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304800"/>
            <a:ext cx="8236678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about raw data ?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  -  best to keep this and any .R files used in processing data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  -  to enable anybody to go from raw data to final outcome, should be able to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determine how data was processed</a:t>
            </a:r>
          </a:p>
          <a:p>
            <a:endParaRPr lang="en-US" sz="200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02430"/>
            <a:ext cx="8686800" cy="249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40708" y="3218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</a:t>
            </a:r>
            <a:r>
              <a:rPr lang="en-US" altLang="en-US" dirty="0" err="1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use_data</a:t>
            </a:r>
            <a:r>
              <a:rPr lang="en-US" altLang="en-US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-raw()</a:t>
            </a:r>
            <a:endParaRPr lang="en-US" altLang="en-US" sz="4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6126163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04746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Files that you want to save into “data-raw” can be saved in any format:</a:t>
            </a:r>
            <a:endParaRPr 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7069137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6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228600"/>
            <a:ext cx="60960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Can do for multiple datasets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306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6936" y="5105400"/>
            <a:ext cx="828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Here, using a file called “</a:t>
            </a:r>
            <a:r>
              <a:rPr lang="en-US" dirty="0" err="1" smtClean="0"/>
              <a:t>data.R</a:t>
            </a:r>
            <a:r>
              <a:rPr lang="en-US" dirty="0" smtClean="0"/>
              <a:t>” that I will save in “data-raw” that contains the code to</a:t>
            </a:r>
          </a:p>
          <a:p>
            <a:r>
              <a:rPr lang="en-US" dirty="0" smtClean="0"/>
              <a:t>load files and save as “.</a:t>
            </a:r>
            <a:r>
              <a:rPr lang="en-US" dirty="0" err="1" smtClean="0"/>
              <a:t>rda</a:t>
            </a:r>
            <a:r>
              <a:rPr lang="en-US" dirty="0" smtClean="0"/>
              <a:t>” files in “data” folder.</a:t>
            </a:r>
          </a:p>
          <a:p>
            <a:endParaRPr lang="en-US" dirty="0"/>
          </a:p>
          <a:p>
            <a:r>
              <a:rPr lang="en-US" dirty="0" smtClean="0"/>
              <a:t>I also added “</a:t>
            </a:r>
            <a:r>
              <a:rPr lang="en-US" dirty="0" err="1" smtClean="0"/>
              <a:t>data_processing.R</a:t>
            </a:r>
            <a:r>
              <a:rPr lang="en-US" dirty="0" smtClean="0"/>
              <a:t>” into  “data-raw”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5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Add .R files to R folder for datasets</a:t>
            </a:r>
            <a:endParaRPr lang="en-US" sz="28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83927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800" y="59436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800A4"/>
                </a:solidFill>
                <a:effectLst/>
                <a:latin typeface="Lucida Console" pitchFamily="49" charset="0"/>
                <a:cs typeface="Arial" pitchFamily="34" charset="0"/>
              </a:rPr>
              <a:t>devtools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800A4"/>
                </a:solidFill>
                <a:effectLst/>
                <a:latin typeface="Lucida Console" pitchFamily="49" charset="0"/>
                <a:cs typeface="Arial" pitchFamily="34" charset="0"/>
              </a:rPr>
              <a:t>::document()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753" y="557426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Image result for reproducible research workfl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876800" cy="635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52400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Using R &amp; </a:t>
            </a:r>
            <a:r>
              <a:rPr lang="en-US" sz="3200" b="1" dirty="0" err="1" smtClean="0"/>
              <a:t>Rstudio</a:t>
            </a:r>
            <a:r>
              <a:rPr lang="en-US" sz="3200" b="1" dirty="0" smtClean="0"/>
              <a:t> for Reproducible Research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343400" y="6172200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https://www.practicereproducibleresearch.org/case-studies/benmarwick.html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6901" y="3406648"/>
            <a:ext cx="2987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It can be overwhelming !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 smtClean="0">
              <a:solidFill>
                <a:srgbClr val="0070C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Let’s start with one method –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 smtClean="0">
                <a:solidFill>
                  <a:srgbClr val="0070C0"/>
                </a:solidFill>
              </a:rPr>
              <a:t>Writing an R package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54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Add .R files to R folder for datasets</a:t>
            </a:r>
            <a:endParaRPr lang="en-US" sz="2800" b="1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6008212" cy="239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4419600"/>
            <a:ext cx="464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.R files are needed when you run Checks.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always ok to rebuild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02807"/>
            <a:ext cx="6935787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609600" y="2209800"/>
            <a:ext cx="566159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4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7088187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720334"/>
            <a:ext cx="296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starts by hitting this button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2209800"/>
            <a:ext cx="4572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pic>
        <p:nvPicPr>
          <p:cNvPr id="30722" name="Picture 2" descr="Image result for cross finger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9" y="3124200"/>
            <a:ext cx="47625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2439" y="2438400"/>
            <a:ext cx="212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then goes like this: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Running a CRAN check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2454" y="1628849"/>
            <a:ext cx="59451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results will have at the bottom: </a:t>
            </a:r>
          </a:p>
          <a:p>
            <a:endParaRPr lang="en-US" dirty="0"/>
          </a:p>
          <a:p>
            <a:r>
              <a:rPr lang="en-US" dirty="0" smtClean="0"/>
              <a:t>ERRORS   		</a:t>
            </a:r>
            <a:r>
              <a:rPr lang="en-US" dirty="0" smtClean="0">
                <a:solidFill>
                  <a:srgbClr val="FF0000"/>
                </a:solidFill>
              </a:rPr>
              <a:t>- you have to fix these immediately !</a:t>
            </a:r>
          </a:p>
          <a:p>
            <a:endParaRPr lang="en-US" dirty="0"/>
          </a:p>
          <a:p>
            <a:r>
              <a:rPr lang="en-US" dirty="0" smtClean="0"/>
              <a:t>WARNINGS 	</a:t>
            </a:r>
            <a:r>
              <a:rPr lang="en-US" dirty="0" smtClean="0">
                <a:solidFill>
                  <a:srgbClr val="FF0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you </a:t>
            </a:r>
            <a:r>
              <a:rPr lang="en-US" dirty="0" smtClean="0">
                <a:solidFill>
                  <a:srgbClr val="FF0000"/>
                </a:solidFill>
              </a:rPr>
              <a:t>really should fix </a:t>
            </a:r>
            <a:r>
              <a:rPr lang="en-US" dirty="0">
                <a:solidFill>
                  <a:srgbClr val="FF0000"/>
                </a:solidFill>
              </a:rPr>
              <a:t>these immediately 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NOTES 		</a:t>
            </a:r>
            <a:r>
              <a:rPr lang="en-US" dirty="0">
                <a:solidFill>
                  <a:srgbClr val="FF0000"/>
                </a:solidFill>
              </a:rPr>
              <a:t> - you </a:t>
            </a:r>
            <a:r>
              <a:rPr lang="en-US" dirty="0" smtClean="0">
                <a:solidFill>
                  <a:srgbClr val="FF0000"/>
                </a:solidFill>
              </a:rPr>
              <a:t>could not bother – but you should.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6817" y="42672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point of this check is to ensure that your package will work consistently.  </a:t>
            </a:r>
          </a:p>
          <a:p>
            <a:endParaRPr lang="en-US" dirty="0"/>
          </a:p>
          <a:p>
            <a:r>
              <a:rPr lang="en-US" dirty="0" smtClean="0"/>
              <a:t>It can be hard to work out what the ERRORS/WARNINGS/NOTES are referring to, but it’s usually some error in the code or documentation that you’ve written. Persevere with it – Google it !!!</a:t>
            </a:r>
          </a:p>
          <a:p>
            <a:endParaRPr lang="en-US" dirty="0"/>
          </a:p>
          <a:p>
            <a:r>
              <a:rPr lang="en-US" dirty="0" smtClean="0"/>
              <a:t>It can help to run checks after every new thing you add to the package – that way you know what went wrong immediately.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34575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76600" y="381000"/>
            <a:ext cx="2133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9" name="Picture 7" descr="Image result for hooray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43719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248" y="304800"/>
            <a:ext cx="3038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Adding vignettes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143000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other colleagues, </a:t>
            </a:r>
            <a:r>
              <a:rPr lang="en-US" dirty="0"/>
              <a:t>for </a:t>
            </a:r>
            <a:r>
              <a:rPr lang="en-US" dirty="0" smtClean="0"/>
              <a:t>peer-reviewers, for other users, for yourself !!!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49340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devtools</a:t>
            </a:r>
            <a:r>
              <a:rPr lang="en-US" altLang="en-US" dirty="0">
                <a:solidFill>
                  <a:srgbClr val="C7254E"/>
                </a:solidFill>
                <a:latin typeface="Menlo"/>
                <a:cs typeface="Arial" pitchFamily="34" charset="0"/>
              </a:rPr>
              <a:t>::</a:t>
            </a:r>
            <a:r>
              <a:rPr lang="en-US" altLang="en-US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use_vignette</a:t>
            </a:r>
            <a:r>
              <a:rPr lang="en-US" altLang="en-US" dirty="0">
                <a:solidFill>
                  <a:srgbClr val="C7254E"/>
                </a:solidFill>
                <a:latin typeface="Menlo"/>
                <a:cs typeface="Arial" pitchFamily="34" charset="0"/>
              </a:rPr>
              <a:t>()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5" y="1905000"/>
            <a:ext cx="4794055" cy="179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96900"/>
            <a:ext cx="3486150" cy="335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8" y="4114800"/>
            <a:ext cx="4764087" cy="64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59825" cy="360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381000"/>
            <a:ext cx="4278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 can now edit the vignette….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5954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702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Install your package into your R system library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C7254E"/>
                </a:solidFill>
                <a:latin typeface="Menlo"/>
                <a:cs typeface="Arial" pitchFamily="34" charset="0"/>
              </a:rPr>
              <a:t>devtools</a:t>
            </a:r>
            <a:r>
              <a:rPr lang="en-US" altLang="en-US" sz="1600" dirty="0">
                <a:solidFill>
                  <a:srgbClr val="C7254E"/>
                </a:solidFill>
                <a:latin typeface="Menlo"/>
                <a:cs typeface="Arial" pitchFamily="34" charset="0"/>
              </a:rPr>
              <a:t>::install()</a:t>
            </a:r>
            <a:r>
              <a:rPr lang="en-US" altLang="en-US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35052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C7254E"/>
                </a:solidFill>
                <a:latin typeface="Menlo"/>
                <a:cs typeface="Arial" pitchFamily="34" charset="0"/>
              </a:rPr>
              <a:t>library(“</a:t>
            </a:r>
            <a:r>
              <a:rPr lang="en-US" altLang="en-US" sz="1600" dirty="0" err="1" smtClean="0">
                <a:solidFill>
                  <a:srgbClr val="C7254E"/>
                </a:solidFill>
                <a:latin typeface="Menlo"/>
                <a:cs typeface="Arial" pitchFamily="34" charset="0"/>
              </a:rPr>
              <a:t>domR</a:t>
            </a:r>
            <a:r>
              <a:rPr lang="en-US" altLang="en-US" sz="1600" dirty="0" smtClean="0">
                <a:solidFill>
                  <a:srgbClr val="C7254E"/>
                </a:solidFill>
                <a:latin typeface="Menlo"/>
                <a:cs typeface="Arial" pitchFamily="34" charset="0"/>
              </a:rPr>
              <a:t>”)</a:t>
            </a:r>
            <a:r>
              <a:rPr lang="en-US" altLang="en-US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905000"/>
            <a:ext cx="7518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package should now be available on your machine whenever you need it.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Access it like you would any other package: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3505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devtools</a:t>
            </a:r>
            <a:r>
              <a:rPr lang="en-US" sz="2000" dirty="0">
                <a:solidFill>
                  <a:srgbClr val="FF0000"/>
                </a:solidFill>
              </a:rPr>
              <a:t>::</a:t>
            </a:r>
            <a:r>
              <a:rPr lang="en-US" sz="2000" dirty="0" err="1">
                <a:solidFill>
                  <a:srgbClr val="FF0000"/>
                </a:solidFill>
              </a:rPr>
              <a:t>install_github</a:t>
            </a:r>
            <a:r>
              <a:rPr lang="en-US" sz="2000" dirty="0">
                <a:solidFill>
                  <a:srgbClr val="FF0000"/>
                </a:solidFill>
              </a:rPr>
              <a:t>(“</a:t>
            </a:r>
            <a:r>
              <a:rPr lang="en-US" sz="2000" dirty="0" err="1">
                <a:solidFill>
                  <a:srgbClr val="FF0000"/>
                </a:solidFill>
              </a:rPr>
              <a:t>jalapic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  <a:r>
              <a:rPr lang="en-US" sz="2000" dirty="0" err="1">
                <a:solidFill>
                  <a:srgbClr val="FF0000"/>
                </a:solidFill>
              </a:rPr>
              <a:t>domR</a:t>
            </a:r>
            <a:r>
              <a:rPr lang="en-US" sz="2000" dirty="0" smtClean="0">
                <a:solidFill>
                  <a:srgbClr val="FF0000"/>
                </a:solidFill>
              </a:rPr>
              <a:t>”)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28600"/>
            <a:ext cx="5188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Publishing your package -  GitHub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Create your repository on GitHub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Add the contents of your entire folder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Install/share from GitHub directly using the following: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71" y="838200"/>
            <a:ext cx="51435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3490079"/>
            <a:ext cx="79247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Organization</a:t>
            </a:r>
            <a:r>
              <a:rPr lang="en-US" dirty="0"/>
              <a:t>: </a:t>
            </a:r>
            <a:r>
              <a:rPr lang="en-US" dirty="0" smtClean="0"/>
              <a:t>   Keep all .R files and data related to a project in the same place</a:t>
            </a:r>
          </a:p>
          <a:p>
            <a:endParaRPr lang="en-US" dirty="0"/>
          </a:p>
          <a:p>
            <a:r>
              <a:rPr lang="en-US" b="1" dirty="0" smtClean="0"/>
              <a:t>Documentation</a:t>
            </a:r>
            <a:r>
              <a:rPr lang="en-US" dirty="0" smtClean="0"/>
              <a:t>:  Helpful documentation enables you to remember how to use functions you’ve written – as well as your colleagues</a:t>
            </a:r>
          </a:p>
          <a:p>
            <a:endParaRPr lang="en-US" dirty="0"/>
          </a:p>
          <a:p>
            <a:r>
              <a:rPr lang="en-US" b="1" dirty="0" smtClean="0"/>
              <a:t>Collaboration</a:t>
            </a:r>
            <a:r>
              <a:rPr lang="en-US" dirty="0" smtClean="0"/>
              <a:t>:  Others will be able to follow your work and reproduce it – they may even collaborate to help improve the work</a:t>
            </a:r>
          </a:p>
          <a:p>
            <a:endParaRPr lang="en-US" b="1" dirty="0"/>
          </a:p>
          <a:p>
            <a:r>
              <a:rPr lang="en-US" b="1" dirty="0" smtClean="0"/>
              <a:t>Credit:</a:t>
            </a:r>
            <a:r>
              <a:rPr lang="en-US" dirty="0" smtClean="0"/>
              <a:t>  Producing an R package is added productivity and can is evidence of contribution to research.  Especially if the package is available on CRAN it shows that you have worked up to a high standard in making the package.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04800"/>
            <a:ext cx="4667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Inspiration for writing a R package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498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Publishing your package -  CRAN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563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AutoNum type="arabicPeriod"/>
            </a:pPr>
            <a:r>
              <a:rPr lang="en-US" altLang="en-US" sz="2000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devtools</a:t>
            </a:r>
            <a:r>
              <a:rPr lang="en-US" altLang="en-US" sz="2000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::release</a:t>
            </a: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()</a:t>
            </a: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smtClean="0"/>
              <a:t>Follow ALL of the instructions as they appear in the console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Add a file called “cran-comments.md</a:t>
            </a: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” to the main folder.</a:t>
            </a:r>
          </a:p>
          <a:p>
            <a:pPr marL="342900" indent="-342900">
              <a:buAutoNum type="arabicPeriod"/>
            </a:pPr>
            <a:endParaRPr lang="en-US" altLang="en-US" sz="2000" dirty="0">
              <a:solidFill>
                <a:srgbClr val="333333"/>
              </a:solidFill>
              <a:latin typeface="Helvetica Neue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This file should contain information based on the CRAN checks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r>
              <a:rPr lang="en-US" altLang="en-US" sz="2000" dirty="0" smtClean="0">
                <a:solidFill>
                  <a:srgbClr val="333333"/>
                </a:solidFill>
                <a:latin typeface="Helvetica Neue"/>
                <a:cs typeface="Arial" pitchFamily="34" charset="0"/>
              </a:rPr>
              <a:t>(see example). </a:t>
            </a:r>
            <a:endParaRPr lang="en-US" altLang="en-US" sz="2000" dirty="0" smtClean="0">
              <a:solidFill>
                <a:srgbClr val="333333"/>
              </a:solidFill>
              <a:latin typeface="Inconsolata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en-US" sz="2000" dirty="0">
              <a:solidFill>
                <a:srgbClr val="333333"/>
              </a:solidFill>
              <a:latin typeface="Inconsolata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en-US" sz="2000" dirty="0" smtClean="0">
                <a:solidFill>
                  <a:srgbClr val="333333"/>
                </a:solidFill>
                <a:latin typeface="Inconsolata"/>
                <a:cs typeface="Arial" pitchFamily="34" charset="0"/>
              </a:rPr>
              <a:t>Add this file to 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r>
              <a:rPr lang="en-US" altLang="en-US" sz="2000" dirty="0">
                <a:solidFill>
                  <a:srgbClr val="333333"/>
                </a:solidFill>
                <a:latin typeface="Inconsolata"/>
                <a:cs typeface="Arial" pitchFamily="34" charset="0"/>
              </a:rPr>
              <a:t>.</a:t>
            </a:r>
            <a:r>
              <a:rPr lang="en-US" altLang="en-US" sz="2000" dirty="0" err="1">
                <a:solidFill>
                  <a:srgbClr val="333333"/>
                </a:solidFill>
                <a:latin typeface="Inconsolata"/>
                <a:cs typeface="Arial" pitchFamily="34" charset="0"/>
              </a:rPr>
              <a:t>Rbuildignore</a:t>
            </a:r>
            <a:r>
              <a:rPr lang="en-US" altLang="en-US" sz="2000" dirty="0">
                <a:solidFill>
                  <a:srgbClr val="333333"/>
                </a:solidFill>
                <a:latin typeface="Helvetica Neue"/>
                <a:cs typeface="Arial" pitchFamily="34" charset="0"/>
              </a:rPr>
              <a:t> 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33400" y="5867400"/>
            <a:ext cx="545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here:  	</a:t>
            </a:r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>
                <a:solidFill>
                  <a:srgbClr val="FF0000"/>
                </a:solidFill>
              </a:rPr>
              <a:t>://r-pkgs.had.co.nz/release.html</a:t>
            </a:r>
          </a:p>
        </p:txBody>
      </p:sp>
    </p:spTree>
    <p:extLst>
      <p:ext uri="{BB962C8B-B14F-4D97-AF65-F5344CB8AC3E}">
        <p14:creationId xmlns:p14="http://schemas.microsoft.com/office/powerpoint/2010/main" val="171285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Writing tests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Writing a package website using “</a:t>
            </a:r>
            <a:r>
              <a:rPr lang="en-US" sz="2000" dirty="0" err="1" smtClean="0"/>
              <a:t>pkgdown</a:t>
            </a:r>
            <a:r>
              <a:rPr lang="en-US" sz="2000" dirty="0" smtClean="0"/>
              <a:t>”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Further ‘how-to’ on CRAN submission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Adding other data types e.g. internal only data into a package.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06664" y="240268"/>
            <a:ext cx="5632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Things to cover in version 2 of this tutorial:</a:t>
            </a:r>
          </a:p>
        </p:txBody>
      </p:sp>
    </p:spTree>
    <p:extLst>
      <p:ext uri="{BB962C8B-B14F-4D97-AF65-F5344CB8AC3E}">
        <p14:creationId xmlns:p14="http://schemas.microsoft.com/office/powerpoint/2010/main" val="328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1820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References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4572000" cy="8771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hlinkClick r:id="rId2"/>
              </a:rPr>
              <a:t>https://www.analyticsvidhya.com/blog/2017/03/create-packages-r-cran-github/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web.mit.edu/insong/www/pdf/rpackage_instructions.pdf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https://hilaryparker.com/2014/04/29/writing-an-r-package-from-scratch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http://kbroman.org/pkg_primer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stat545.com/packages00_index.html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7"/>
              </a:rPr>
              <a:t>http://</a:t>
            </a:r>
            <a:r>
              <a:rPr lang="en-US" sz="1600" dirty="0" smtClean="0">
                <a:hlinkClick r:id="rId7"/>
              </a:rPr>
              <a:t>tinyheero.github.io/jekyll/update/2015/07/26/making-your-first-R-package.html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dirty="0" smtClean="0"/>
              <a:t>If you’re bold:</a:t>
            </a:r>
          </a:p>
          <a:p>
            <a:endParaRPr lang="en-US" sz="1600" dirty="0"/>
          </a:p>
          <a:p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cran.r-project.org/doc/manuals/r-release/R-exts.html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793124" y="5248870"/>
            <a:ext cx="2512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The BEST resource</a:t>
            </a:r>
            <a:endParaRPr lang="en-US" b="1" dirty="0"/>
          </a:p>
          <a:p>
            <a:pPr algn="ctr"/>
            <a:r>
              <a:rPr lang="en-US" b="1" dirty="0" smtClean="0">
                <a:hlinkClick r:id="rId9"/>
              </a:rPr>
              <a:t>http://r-pkgs.had.co.nz/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57" y="658920"/>
            <a:ext cx="3336567" cy="437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0" y="990600"/>
            <a:ext cx="279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helpful tutorials/blogs: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798" y="914400"/>
            <a:ext cx="7696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Writing our first basic R package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2743200"/>
            <a:ext cx="6149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will use </a:t>
            </a:r>
            <a:r>
              <a:rPr lang="en-US" dirty="0" err="1" smtClean="0"/>
              <a:t>Rstudio</a:t>
            </a:r>
            <a:r>
              <a:rPr lang="en-US" dirty="0" smtClean="0"/>
              <a:t> to build our package utilizing two packages:</a:t>
            </a:r>
          </a:p>
          <a:p>
            <a:endParaRPr lang="en-US" dirty="0"/>
          </a:p>
          <a:p>
            <a:r>
              <a:rPr lang="en-US" dirty="0" err="1" smtClean="0"/>
              <a:t>devtools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roxygen2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37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&gt; New Project                          or                 File &gt; New Project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04544"/>
            <a:ext cx="8458200" cy="455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7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1314</Words>
  <Application>Microsoft Office PowerPoint</Application>
  <PresentationFormat>On-screen Show (4:3)</PresentationFormat>
  <Paragraphs>229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Reproducible Research:  Writing an R Package</vt:lpstr>
      <vt:lpstr>Materials will be available here: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Deleting files</vt:lpstr>
      <vt:lpstr>Add documentation Man</vt:lpstr>
      <vt:lpstr>PowerPoint Presentation</vt:lpstr>
      <vt:lpstr>PowerPoint Presentation</vt:lpstr>
      <vt:lpstr>NAMESPACE</vt:lpstr>
      <vt:lpstr>NAMESPACE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do for multiple datasets</vt:lpstr>
      <vt:lpstr>Add .R files to R folder for datasets</vt:lpstr>
      <vt:lpstr>Add .R files to R folder for datasets</vt:lpstr>
      <vt:lpstr>It’s always ok to rebuild</vt:lpstr>
      <vt:lpstr>Running a CRAN check</vt:lpstr>
      <vt:lpstr>Running a CRAN check</vt:lpstr>
      <vt:lpstr>Running a CRAN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an R Package</dc:title>
  <dc:creator>Columbia University</dc:creator>
  <cp:lastModifiedBy>Columbia University</cp:lastModifiedBy>
  <cp:revision>50</cp:revision>
  <dcterms:created xsi:type="dcterms:W3CDTF">2017-04-12T00:46:47Z</dcterms:created>
  <dcterms:modified xsi:type="dcterms:W3CDTF">2017-04-12T19:51:14Z</dcterms:modified>
</cp:coreProperties>
</file>